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6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9552C6-D27C-47F8-87D8-B9A4E77A88EB}"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39552C6-D27C-47F8-87D8-B9A4E77A88E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CC02A-EF51-440C-BE5E-011C25A7CB81}"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9552C6-D27C-47F8-87D8-B9A4E77A88E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fld id="{C50CC02A-EF51-440C-BE5E-011C25A7CB81}" type="datetimeFigureOut">
              <a:rPr lang="en-US" smtClean="0"/>
              <a:t>3/21/2019</a:t>
            </a:fld>
            <a:endParaRPr lang="en-US" dirty="0"/>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39552C6-D27C-47F8-87D8-B9A4E77A88E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g"/><Relationship Id="rId7"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6.jpg"/><Relationship Id="rId5" Type="http://schemas.microsoft.com/office/2007/relationships/hdphoto" Target="../media/hdphoto1.wdp"/><Relationship Id="rId4" Type="http://schemas.openxmlformats.org/officeDocument/2006/relationships/image" Target="../media/image5.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ADMIN\Letterhead, Labels, Logos\Logos\Berks_High_Resolution.jpg"/>
          <p:cNvPicPr/>
          <p:nvPr/>
        </p:nvPicPr>
        <p:blipFill rotWithShape="1">
          <a:blip r:embed="rId2" cstate="print">
            <a:extLst>
              <a:ext uri="{28A0092B-C50C-407E-A947-70E740481C1C}">
                <a14:useLocalDpi xmlns:a14="http://schemas.microsoft.com/office/drawing/2010/main" val="0"/>
              </a:ext>
            </a:extLst>
          </a:blip>
          <a:srcRect t="14859" b="14567"/>
          <a:stretch/>
        </p:blipFill>
        <p:spPr bwMode="auto">
          <a:xfrm>
            <a:off x="0" y="8385831"/>
            <a:ext cx="2895600" cy="758169"/>
          </a:xfrm>
          <a:prstGeom prst="rect">
            <a:avLst/>
          </a:prstGeom>
          <a:noFill/>
          <a:ln>
            <a:noFill/>
          </a:ln>
          <a:extLst>
            <a:ext uri="{53640926-AAD7-44D8-BBD7-CCE9431645EC}">
              <a14:shadowObscured xmlns:a14="http://schemas.microsoft.com/office/drawing/2010/main"/>
            </a:ext>
          </a:extLst>
        </p:spPr>
      </p:pic>
      <p:sp>
        <p:nvSpPr>
          <p:cNvPr id="10" name="TextBox 9"/>
          <p:cNvSpPr txBox="1"/>
          <p:nvPr/>
        </p:nvSpPr>
        <p:spPr>
          <a:xfrm>
            <a:off x="553177" y="300987"/>
            <a:ext cx="5791199" cy="1138773"/>
          </a:xfrm>
          <a:prstGeom prst="rect">
            <a:avLst/>
          </a:prstGeom>
          <a:noFill/>
        </p:spPr>
        <p:txBody>
          <a:bodyPr wrap="square" rtlCol="0">
            <a:spAutoFit/>
          </a:bodyPr>
          <a:lstStyle/>
          <a:p>
            <a:pPr algn="ctr"/>
            <a:r>
              <a:rPr lang="en-US" sz="2400" b="1" cap="all" dirty="0">
                <a:solidFill>
                  <a:schemeClr val="accent2">
                    <a:lumMod val="75000"/>
                  </a:schemeClr>
                </a:solidFill>
              </a:rPr>
              <a:t>Conservation Leadership Program</a:t>
            </a:r>
          </a:p>
          <a:p>
            <a:pPr algn="ctr"/>
            <a:r>
              <a:rPr lang="en-US" sz="2000" b="1" dirty="0">
                <a:solidFill>
                  <a:schemeClr val="tx1">
                    <a:lumMod val="95000"/>
                    <a:lumOff val="5000"/>
                  </a:schemeClr>
                </a:solidFill>
              </a:rPr>
              <a:t>JUNE 25-27, 2019</a:t>
            </a:r>
            <a:endParaRPr lang="en-US" sz="2000" b="1" cap="all" dirty="0">
              <a:solidFill>
                <a:schemeClr val="tx1">
                  <a:lumMod val="95000"/>
                  <a:lumOff val="5000"/>
                </a:schemeClr>
              </a:solidFill>
            </a:endParaRPr>
          </a:p>
          <a:p>
            <a:pPr algn="ctr"/>
            <a:endParaRPr lang="en-US" sz="2400" dirty="0">
              <a:solidFill>
                <a:schemeClr val="accent2"/>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177" y="1828800"/>
            <a:ext cx="1618871" cy="1618871"/>
          </a:xfrm>
          <a:prstGeom prst="rect">
            <a:avLst/>
          </a:prstGeom>
        </p:spPr>
      </p:pic>
      <p:sp>
        <p:nvSpPr>
          <p:cNvPr id="2" name="TextBox 1"/>
          <p:cNvSpPr txBox="1"/>
          <p:nvPr/>
        </p:nvSpPr>
        <p:spPr>
          <a:xfrm>
            <a:off x="357321" y="5029200"/>
            <a:ext cx="2438400" cy="3016210"/>
          </a:xfrm>
          <a:prstGeom prst="rect">
            <a:avLst/>
          </a:prstGeom>
          <a:noFill/>
        </p:spPr>
        <p:txBody>
          <a:bodyPr wrap="square" rtlCol="0">
            <a:spAutoFit/>
          </a:bodyPr>
          <a:lstStyle/>
          <a:p>
            <a:endParaRPr lang="en-US" dirty="0"/>
          </a:p>
          <a:p>
            <a:endParaRPr lang="en-US" dirty="0"/>
          </a:p>
          <a:p>
            <a:r>
              <a:rPr lang="en-US" sz="1400" b="1" dirty="0"/>
              <a:t>Register by June 7, 2019</a:t>
            </a:r>
            <a:r>
              <a:rPr lang="en-US" sz="1400" dirty="0"/>
              <a:t>! </a:t>
            </a:r>
          </a:p>
          <a:p>
            <a:r>
              <a:rPr lang="en-US" sz="1400" dirty="0"/>
              <a:t>To register, fill out the registration form and submit it to:</a:t>
            </a:r>
          </a:p>
          <a:p>
            <a:r>
              <a:rPr lang="en-US" sz="1400" dirty="0"/>
              <a:t>BCCD Suite 200</a:t>
            </a:r>
          </a:p>
          <a:p>
            <a:r>
              <a:rPr lang="en-US" sz="1400" dirty="0"/>
              <a:t>1238 County Welfare Rd.</a:t>
            </a:r>
          </a:p>
          <a:p>
            <a:r>
              <a:rPr lang="en-US" sz="1400" dirty="0"/>
              <a:t>Leesport, PA 19533</a:t>
            </a:r>
          </a:p>
          <a:p>
            <a:r>
              <a:rPr lang="en-US" sz="1400" dirty="0"/>
              <a:t>or email it to evan.corondi@berkscd.com </a:t>
            </a:r>
          </a:p>
          <a:p>
            <a:r>
              <a:rPr lang="en-US" sz="1400" dirty="0"/>
              <a:t>For questions: </a:t>
            </a:r>
          </a:p>
          <a:p>
            <a:r>
              <a:rPr lang="en-US" sz="1400" dirty="0"/>
              <a:t>610-372-4657</a:t>
            </a:r>
          </a:p>
        </p:txBody>
      </p:sp>
      <p:sp>
        <p:nvSpPr>
          <p:cNvPr id="4" name="TextBox 3"/>
          <p:cNvSpPr txBox="1"/>
          <p:nvPr/>
        </p:nvSpPr>
        <p:spPr>
          <a:xfrm>
            <a:off x="2023235" y="4267200"/>
            <a:ext cx="2677417" cy="1015663"/>
          </a:xfrm>
          <a:prstGeom prst="rect">
            <a:avLst/>
          </a:prstGeom>
          <a:noFill/>
          <a:ln w="28575">
            <a:solidFill>
              <a:schemeClr val="tx1"/>
            </a:solidFill>
          </a:ln>
        </p:spPr>
        <p:txBody>
          <a:bodyPr wrap="square" rtlCol="0">
            <a:spAutoFit/>
          </a:bodyPr>
          <a:lstStyle/>
          <a:p>
            <a:r>
              <a:rPr lang="en-US" sz="1200" dirty="0"/>
              <a:t>GAIN COMMUNITY SERVICE HOURS FOR GRADUATION BY DOING SOMETHING UNIQUE &amp; REWARDING THROUGH HANDS – ON ENVIRONMENTAL PROJECTS</a:t>
            </a:r>
          </a:p>
        </p:txBody>
      </p:sp>
      <p:pic>
        <p:nvPicPr>
          <p:cNvPr id="12" name="Picture 11"/>
          <p:cNvPicPr/>
          <p:nvPr/>
        </p:nvPicPr>
        <p:blipFill>
          <a:blip r:embed="rId4" cstate="print">
            <a:extLst>
              <a:ext uri="{BEBA8EAE-BF5A-486C-A8C5-ECC9F3942E4B}">
                <a14:imgProps xmlns:a14="http://schemas.microsoft.com/office/drawing/2010/main">
                  <a14:imgLayer r:embed="rId5">
                    <a14:imgEffect>
                      <a14:sharpenSoften amount="10000"/>
                    </a14:imgEffect>
                    <a14:imgEffect>
                      <a14:colorTemperature colorTemp="6800"/>
                    </a14:imgEffect>
                    <a14:imgEffect>
                      <a14:saturation sat="302000"/>
                    </a14:imgEffect>
                    <a14:imgEffect>
                      <a14:brightnessContrast bright="10000" contrast="10000"/>
                    </a14:imgEffect>
                  </a14:imgLayer>
                </a14:imgProps>
              </a:ext>
              <a:ext uri="{28A0092B-C50C-407E-A947-70E740481C1C}">
                <a14:useLocalDpi xmlns:a14="http://schemas.microsoft.com/office/drawing/2010/main" val="0"/>
              </a:ext>
            </a:extLst>
          </a:blip>
          <a:srcRect/>
          <a:stretch>
            <a:fillRect/>
          </a:stretch>
        </p:blipFill>
        <p:spPr bwMode="auto">
          <a:xfrm>
            <a:off x="3228555" y="4921539"/>
            <a:ext cx="315045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95800" y="1828800"/>
            <a:ext cx="1618488" cy="1618488"/>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2700" y="1828800"/>
            <a:ext cx="1618488" cy="1618488"/>
          </a:xfrm>
          <a:prstGeom prst="rect">
            <a:avLst/>
          </a:prstGeom>
        </p:spPr>
      </p:pic>
      <p:sp>
        <p:nvSpPr>
          <p:cNvPr id="19" name="TextBox 18"/>
          <p:cNvSpPr txBox="1"/>
          <p:nvPr/>
        </p:nvSpPr>
        <p:spPr>
          <a:xfrm>
            <a:off x="609600" y="1066800"/>
            <a:ext cx="5504688" cy="646331"/>
          </a:xfrm>
          <a:prstGeom prst="rect">
            <a:avLst/>
          </a:prstGeom>
          <a:noFill/>
        </p:spPr>
        <p:txBody>
          <a:bodyPr wrap="square" rtlCol="0">
            <a:spAutoFit/>
          </a:bodyPr>
          <a:lstStyle/>
          <a:p>
            <a:pPr algn="ctr"/>
            <a:r>
              <a:rPr lang="en-US" dirty="0"/>
              <a:t>For Berks County students entering 9</a:t>
            </a:r>
            <a:r>
              <a:rPr lang="en-US" baseline="30000" dirty="0"/>
              <a:t>th</a:t>
            </a:r>
            <a:r>
              <a:rPr lang="en-US" dirty="0"/>
              <a:t> -12</a:t>
            </a:r>
            <a:r>
              <a:rPr lang="en-US" baseline="30000" dirty="0"/>
              <a:t>th</a:t>
            </a:r>
            <a:r>
              <a:rPr lang="en-US" dirty="0"/>
              <a:t> grades</a:t>
            </a:r>
          </a:p>
          <a:p>
            <a:pPr algn="ctr"/>
            <a:r>
              <a:rPr lang="en-US" dirty="0"/>
              <a:t>Free 3 - day program 8:30am-3:30pm</a:t>
            </a:r>
          </a:p>
        </p:txBody>
      </p:sp>
      <p:sp>
        <p:nvSpPr>
          <p:cNvPr id="22" name="TextBox 21"/>
          <p:cNvSpPr txBox="1"/>
          <p:nvPr/>
        </p:nvSpPr>
        <p:spPr>
          <a:xfrm>
            <a:off x="553176" y="3549134"/>
            <a:ext cx="1618871" cy="553998"/>
          </a:xfrm>
          <a:prstGeom prst="rect">
            <a:avLst/>
          </a:prstGeom>
          <a:noFill/>
          <a:ln w="3175">
            <a:solidFill>
              <a:schemeClr val="tx1"/>
            </a:solidFill>
          </a:ln>
        </p:spPr>
        <p:txBody>
          <a:bodyPr wrap="square" rtlCol="0">
            <a:spAutoFit/>
          </a:bodyPr>
          <a:lstStyle/>
          <a:p>
            <a:r>
              <a:rPr lang="en-US" sz="1000" dirty="0"/>
              <a:t>Learn about careers in ecology &amp; conservation from local leaders</a:t>
            </a:r>
          </a:p>
        </p:txBody>
      </p:sp>
      <p:sp>
        <p:nvSpPr>
          <p:cNvPr id="23" name="TextBox 22"/>
          <p:cNvSpPr txBox="1"/>
          <p:nvPr/>
        </p:nvSpPr>
        <p:spPr>
          <a:xfrm>
            <a:off x="2552700" y="3549134"/>
            <a:ext cx="1618488" cy="553998"/>
          </a:xfrm>
          <a:prstGeom prst="rect">
            <a:avLst/>
          </a:prstGeom>
          <a:noFill/>
          <a:ln w="3175">
            <a:solidFill>
              <a:schemeClr val="tx1"/>
            </a:solidFill>
          </a:ln>
        </p:spPr>
        <p:txBody>
          <a:bodyPr wrap="square" rtlCol="0">
            <a:spAutoFit/>
          </a:bodyPr>
          <a:lstStyle/>
          <a:p>
            <a:r>
              <a:rPr lang="en-US" sz="1000" dirty="0"/>
              <a:t>Meet other Berks County students with an interest in the environment</a:t>
            </a:r>
          </a:p>
        </p:txBody>
      </p:sp>
      <p:sp>
        <p:nvSpPr>
          <p:cNvPr id="24" name="TextBox 23"/>
          <p:cNvSpPr txBox="1"/>
          <p:nvPr/>
        </p:nvSpPr>
        <p:spPr>
          <a:xfrm>
            <a:off x="4495800" y="3549134"/>
            <a:ext cx="1618488" cy="553998"/>
          </a:xfrm>
          <a:prstGeom prst="rect">
            <a:avLst/>
          </a:prstGeom>
          <a:noFill/>
          <a:ln w="3175">
            <a:solidFill>
              <a:schemeClr val="tx1"/>
            </a:solidFill>
          </a:ln>
        </p:spPr>
        <p:txBody>
          <a:bodyPr wrap="square" rtlCol="0">
            <a:spAutoFit/>
          </a:bodyPr>
          <a:lstStyle/>
          <a:p>
            <a:r>
              <a:rPr lang="en-US" sz="1000" dirty="0"/>
              <a:t>Get to work on environmental improvement projects</a:t>
            </a:r>
          </a:p>
        </p:txBody>
      </p:sp>
      <p:pic>
        <p:nvPicPr>
          <p:cNvPr id="1026" name="Picture 2" descr="Image result for berks county seal">
            <a:extLst>
              <a:ext uri="{FF2B5EF4-FFF2-40B4-BE49-F238E27FC236}">
                <a16:creationId xmlns:a16="http://schemas.microsoft.com/office/drawing/2014/main" id="{7A881C48-F57C-4100-B10A-66280777093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05562" y="8147937"/>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erks county parks and recreation">
            <a:extLst>
              <a:ext uri="{FF2B5EF4-FFF2-40B4-BE49-F238E27FC236}">
                <a16:creationId xmlns:a16="http://schemas.microsoft.com/office/drawing/2014/main" id="{6543FC35-9419-4925-8F43-ABCB8A5F57F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22023" y="8103276"/>
            <a:ext cx="838200" cy="100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3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1683"/>
            <a:ext cx="5867400" cy="1107996"/>
          </a:xfrm>
          <a:prstGeom prst="rect">
            <a:avLst/>
          </a:prstGeom>
        </p:spPr>
        <p:txBody>
          <a:bodyPr wrap="square">
            <a:spAutoFit/>
          </a:bodyPr>
          <a:lstStyle/>
          <a:p>
            <a:r>
              <a:rPr lang="en-US" sz="1100" b="1" u="sng" dirty="0">
                <a:solidFill>
                  <a:srgbClr val="E36C0A"/>
                </a:solidFill>
                <a:latin typeface="Arial" panose="020B0604020202020204" pitchFamily="34" charset="0"/>
                <a:ea typeface="Times New Roman" panose="02020603050405020304" pitchFamily="18" charset="0"/>
              </a:rPr>
              <a:t>Conservation Leadership Program Registration Form June 25, 26, &amp; 27 2019</a:t>
            </a:r>
            <a:r>
              <a:rPr lang="en-US" sz="1100" u="sng" dirty="0">
                <a:solidFill>
                  <a:srgbClr val="000000"/>
                </a:solidFill>
                <a:latin typeface="Arial" panose="020B0604020202020204" pitchFamily="34" charset="0"/>
                <a:ea typeface="Times New Roman" panose="02020603050405020304" pitchFamily="18" charset="0"/>
              </a:rPr>
              <a:t>: </a:t>
            </a:r>
            <a:endParaRPr lang="en-US" sz="1100" dirty="0">
              <a:latin typeface="Times New Roman" panose="02020603050405020304" pitchFamily="18" charset="0"/>
              <a:ea typeface="Times New Roman" panose="02020603050405020304" pitchFamily="18" charset="0"/>
            </a:endParaRPr>
          </a:p>
          <a:p>
            <a:r>
              <a:rPr lang="en-US" sz="1100" b="1" dirty="0">
                <a:solidFill>
                  <a:srgbClr val="000000"/>
                </a:solidFill>
                <a:latin typeface="Arial" panose="020B0604020202020204" pitchFamily="34" charset="0"/>
                <a:ea typeface="Times New Roman" panose="02020603050405020304" pitchFamily="18" charset="0"/>
              </a:rPr>
              <a:t>Program is FREE to Berks County Students entering 9th–12thGrade.  Student is expected to attend all three days.  First 20 registered applicants will be accepted.  Please let us know if any accommodations are needed.  </a:t>
            </a:r>
            <a:endParaRPr lang="en-US" sz="1100" dirty="0">
              <a:latin typeface="Times New Roman" panose="02020603050405020304" pitchFamily="18" charset="0"/>
              <a:ea typeface="Times New Roman" panose="02020603050405020304" pitchFamily="18" charset="0"/>
            </a:endParaRPr>
          </a:p>
          <a:p>
            <a:r>
              <a:rPr lang="en-US" sz="1100" dirty="0">
                <a:solidFill>
                  <a:srgbClr val="000000"/>
                </a:solidFill>
                <a:latin typeface="Arial" panose="020B0604020202020204" pitchFamily="34" charset="0"/>
                <a:ea typeface="Times New Roman" panose="02020603050405020304" pitchFamily="18" charset="0"/>
              </a:rPr>
              <a:t>Register by June 7, 2019! To register: email this form to </a:t>
            </a:r>
            <a:r>
              <a:rPr lang="en-US" sz="1100" dirty="0">
                <a:latin typeface="Arial" panose="020B0604020202020204" pitchFamily="34" charset="0"/>
                <a:ea typeface="Times New Roman" panose="02020603050405020304" pitchFamily="18" charset="0"/>
              </a:rPr>
              <a:t>evan.corondi@berkscd.com</a:t>
            </a:r>
            <a:endParaRPr lang="en-US" sz="1100" dirty="0">
              <a:latin typeface="Times New Roman" panose="02020603050405020304" pitchFamily="18" charset="0"/>
              <a:ea typeface="Times New Roman" panose="02020603050405020304" pitchFamily="18" charset="0"/>
            </a:endParaRPr>
          </a:p>
          <a:p>
            <a:r>
              <a:rPr lang="en-US" sz="1100" dirty="0">
                <a:solidFill>
                  <a:srgbClr val="000000"/>
                </a:solidFill>
                <a:latin typeface="Arial" panose="020B0604020202020204" pitchFamily="34" charset="0"/>
                <a:ea typeface="Times New Roman" panose="02020603050405020304" pitchFamily="18" charset="0"/>
              </a:rPr>
              <a:t>or mail it to BCCD Suite 200, 1238 County Welfare Rd. Leesport, PA 19533</a:t>
            </a:r>
            <a:endParaRPr lang="en-US" sz="1100" dirty="0">
              <a:latin typeface="Times New Roman" panose="02020603050405020304" pitchFamily="18" charset="0"/>
              <a:ea typeface="Times New Roman" panose="02020603050405020304" pitchFamily="18" charset="0"/>
            </a:endParaRPr>
          </a:p>
        </p:txBody>
      </p:sp>
      <p:sp>
        <p:nvSpPr>
          <p:cNvPr id="4" name="TextBox 3"/>
          <p:cNvSpPr txBox="1"/>
          <p:nvPr/>
        </p:nvSpPr>
        <p:spPr>
          <a:xfrm>
            <a:off x="51955" y="6705601"/>
            <a:ext cx="6781800" cy="2523768"/>
          </a:xfrm>
          <a:prstGeom prst="rect">
            <a:avLst/>
          </a:prstGeom>
          <a:noFill/>
        </p:spPr>
        <p:txBody>
          <a:bodyPr wrap="square" rtlCol="0">
            <a:spAutoFit/>
          </a:bodyPr>
          <a:lstStyle/>
          <a:p>
            <a:r>
              <a:rPr lang="en-US" sz="1400" b="1" dirty="0"/>
              <a:t>Program Details: </a:t>
            </a:r>
            <a:endParaRPr lang="en-US" sz="1400" dirty="0"/>
          </a:p>
          <a:p>
            <a:r>
              <a:rPr lang="en-US" sz="1400" b="1" dirty="0"/>
              <a:t>The Berks County Conservation District and the Berks County Parks and Recreation Department are offering this program to Berks County high school students. This program is offered to all high school students in public, private, online and/or home schools. Students registering for the event are expected to attend all three days.  All students and/or parents-guardians are responsible for their own transportation to the program locations. Also, students are responsible for supplying their own lunches/dietary needs for each day.  Please dress for the weather and to work outdoors.  The Conservation Leadership Program is modeled after a local conservationist named Don Hartman and strives to continue his conservation legacy. </a:t>
            </a:r>
            <a:endParaRPr lang="en-US" sz="1400" dirty="0"/>
          </a:p>
          <a:p>
            <a:endParaRPr lang="en-US" dirty="0"/>
          </a:p>
        </p:txBody>
      </p:sp>
      <p:sp>
        <p:nvSpPr>
          <p:cNvPr id="5" name="Rectangle 4"/>
          <p:cNvSpPr/>
          <p:nvPr/>
        </p:nvSpPr>
        <p:spPr>
          <a:xfrm>
            <a:off x="407019" y="61722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2">
            <a:extLst>
              <a:ext uri="{FF2B5EF4-FFF2-40B4-BE49-F238E27FC236}">
                <a16:creationId xmlns:a16="http://schemas.microsoft.com/office/drawing/2014/main" id="{71F4D20F-5032-4EF1-A05D-4E5BD25441F4}"/>
              </a:ext>
            </a:extLst>
          </p:cNvPr>
          <p:cNvSpPr txBox="1"/>
          <p:nvPr/>
        </p:nvSpPr>
        <p:spPr>
          <a:xfrm>
            <a:off x="444190" y="1690164"/>
            <a:ext cx="6294120" cy="5821680"/>
          </a:xfrm>
          <a:prstGeom prst="rect">
            <a:avLst/>
          </a:prstGeom>
          <a:noFill/>
        </p:spPr>
        <p:txBody>
          <a:bodyPr wrap="square" rtlCol="0">
            <a:noAutofit/>
          </a:bodyPr>
          <a:lstStyle/>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______________________________________________________________________</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Student:  Last name 		First Name 		Middle Initial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r>
              <a:rPr lang="en-US" sz="1100" kern="1200" dirty="0">
                <a:solidFill>
                  <a:srgbClr val="000000"/>
                </a:solidFill>
                <a:effectLst/>
                <a:latin typeface="Arial" panose="020B0604020202020204" pitchFamily="34" charset="0"/>
                <a:ea typeface="Times New Roman" panose="02020603050405020304" pitchFamily="18" charset="0"/>
              </a:rPr>
              <a:t>_____________________________________________________________________</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Home Address:		City	State	Zip</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____ Male ____Female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T-shirt size: (Adult) ____S ____M ____L ____XL ____XXL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r>
              <a:rPr lang="en-US" sz="1100" kern="1200" dirty="0">
                <a:solidFill>
                  <a:srgbClr val="000000"/>
                </a:solidFill>
                <a:effectLst/>
                <a:latin typeface="Arial" panose="020B0604020202020204" pitchFamily="34" charset="0"/>
                <a:ea typeface="Times New Roman" panose="02020603050405020304" pitchFamily="18" charset="0"/>
              </a:rPr>
              <a:t>___________________________________________________ School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________________ Grade entering 2019-2020 school year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_____________________________________________________________________</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rPr>
              <a:t>Parent/Guardian name Parent/guardian Signature (required if under 18 yrs. old)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_____________________________________________________________________</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kern="1200" dirty="0">
                <a:solidFill>
                  <a:srgbClr val="000000"/>
                </a:solidFill>
                <a:effectLst/>
                <a:latin typeface="Arial" panose="020B0604020202020204" pitchFamily="34" charset="0"/>
                <a:ea typeface="Times New Roman" panose="02020603050405020304" pitchFamily="18" charset="0"/>
              </a:rPr>
              <a:t>Parent/Guardian:  Phone		Parent/Guardian E-mail address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u="sng" kern="1200" dirty="0">
                <a:solidFill>
                  <a:srgbClr val="000000"/>
                </a:solidFill>
                <a:effectLst/>
                <a:latin typeface="Arial" panose="020B0604020202020204" pitchFamily="34" charset="0"/>
                <a:ea typeface="Times New Roman" panose="02020603050405020304" pitchFamily="18" charset="0"/>
              </a:rPr>
              <a:t>Program times are 8:30AM to 3:30PM each day June 25-27, 2019</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u="sng" kern="1200" dirty="0">
                <a:solidFill>
                  <a:srgbClr val="000000"/>
                </a:solidFill>
                <a:effectLst/>
                <a:latin typeface="Arial" panose="020B0604020202020204" pitchFamily="34" charset="0"/>
                <a:ea typeface="Times New Roman" panose="02020603050405020304" pitchFamily="18" charset="0"/>
              </a:rPr>
              <a:t>Program will be held at two different locations by date</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u="sng" kern="1200" dirty="0">
                <a:solidFill>
                  <a:srgbClr val="000000"/>
                </a:solidFill>
                <a:effectLst/>
                <a:latin typeface="Arial" panose="020B0604020202020204" pitchFamily="34" charset="0"/>
                <a:ea typeface="Times New Roman" panose="02020603050405020304" pitchFamily="18" charset="0"/>
              </a:rPr>
              <a:t>June 25 Location</a:t>
            </a:r>
            <a:r>
              <a:rPr lang="en-US" sz="1100" u="sng" kern="1200" dirty="0">
                <a:solidFill>
                  <a:srgbClr val="000000"/>
                </a:solidFill>
                <a:effectLst/>
                <a:latin typeface="Arial" panose="020B0604020202020204" pitchFamily="34" charset="0"/>
                <a:ea typeface="Times New Roman" panose="02020603050405020304" pitchFamily="18" charset="0"/>
              </a:rPr>
              <a:t>: Berks County Agricultural Center: 1238 County Welfare Road Leesport, PA 19533</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u="sng" kern="1200" dirty="0">
                <a:solidFill>
                  <a:srgbClr val="000000"/>
                </a:solidFill>
                <a:effectLst/>
                <a:latin typeface="Arial" panose="020B0604020202020204" pitchFamily="34" charset="0"/>
                <a:ea typeface="Times New Roman" panose="02020603050405020304" pitchFamily="18" charset="0"/>
              </a:rPr>
              <a:t>June 26 Location</a:t>
            </a:r>
            <a:r>
              <a:rPr lang="en-US" sz="1100" u="sng" kern="1200" dirty="0">
                <a:solidFill>
                  <a:srgbClr val="000000"/>
                </a:solidFill>
                <a:effectLst/>
                <a:latin typeface="Arial" panose="020B0604020202020204" pitchFamily="34" charset="0"/>
                <a:ea typeface="Times New Roman" panose="02020603050405020304" pitchFamily="18" charset="0"/>
              </a:rPr>
              <a:t>: Antietam Lake Park, Bingaman House: 2843 Hill Road, Reading 19606</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u="none" strike="noStrike" kern="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b="1" u="sng" kern="1200" dirty="0">
                <a:solidFill>
                  <a:srgbClr val="000000"/>
                </a:solidFill>
                <a:effectLst/>
                <a:latin typeface="Arial" panose="020B0604020202020204" pitchFamily="34" charset="0"/>
                <a:ea typeface="Times New Roman" panose="02020603050405020304" pitchFamily="18" charset="0"/>
              </a:rPr>
              <a:t>June 27 Location: </a:t>
            </a:r>
            <a:r>
              <a:rPr lang="en-US" sz="1100" u="sng" kern="1200" dirty="0">
                <a:solidFill>
                  <a:srgbClr val="000000"/>
                </a:solidFill>
                <a:effectLst/>
                <a:latin typeface="Arial" panose="020B0604020202020204" pitchFamily="34" charset="0"/>
                <a:ea typeface="Times New Roman" panose="02020603050405020304" pitchFamily="18" charset="0"/>
              </a:rPr>
              <a:t>Antietam Lake Park, Bingaman House: 2843 Hill Road, Reading 19606</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u="none" strike="noStrike" kern="1200" dirty="0">
                <a:solidFill>
                  <a:srgbClr val="000000"/>
                </a:solidFill>
                <a:effectLst/>
                <a:latin typeface="Arial" panose="020B0604020202020204" pitchFamily="34" charset="0"/>
                <a:ea typeface="Times New Roman" panose="02020603050405020304" pitchFamily="18" charset="0"/>
              </a:rPr>
              <a:t> </a:t>
            </a:r>
            <a:endParaRPr lang="en-US" sz="1200" strike="noStrike"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100" u="sng" kern="1200" dirty="0">
                <a:solidFill>
                  <a:srgbClr val="000000"/>
                </a:solidFill>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1100" b="1" kern="1200" dirty="0">
                <a:solidFill>
                  <a:srgbClr val="000000"/>
                </a:solidFill>
                <a:effectLst/>
                <a:latin typeface="Arial" panose="020B0604020202020204" pitchFamily="34" charset="0"/>
                <a:ea typeface="Times New Roman" panose="02020603050405020304" pitchFamily="18" charset="0"/>
              </a:rPr>
              <a:t>         </a:t>
            </a:r>
            <a:r>
              <a:rPr lang="en-US" sz="1100" b="1" u="sng" kern="1200" dirty="0">
                <a:solidFill>
                  <a:srgbClr val="000000"/>
                </a:solidFill>
                <a:effectLst/>
                <a:latin typeface="Arial" panose="020B0604020202020204" pitchFamily="34" charset="0"/>
                <a:ea typeface="Times New Roman" panose="02020603050405020304" pitchFamily="18" charset="0"/>
              </a:rPr>
              <a:t>By checking this box, I am allowing Conservation Leadership Program partners to     utilize my child’s photo on their website, newsletter, social media, flyers etc.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39863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970</TotalTime>
  <Words>337</Words>
  <Application>Microsoft Office PowerPoint</Application>
  <PresentationFormat>On-screen Show (4:3)</PresentationFormat>
  <Paragraphs>51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Franklin Gothic Book</vt:lpstr>
      <vt:lpstr>Franklin Gothic Medium</vt:lpstr>
      <vt:lpstr>Times New Roman</vt:lpstr>
      <vt:lpstr>Wingdings</vt:lpstr>
      <vt:lpstr>Angles</vt:lpstr>
      <vt:lpstr>PowerPoint Presentation</vt:lpstr>
      <vt:lpstr>PowerPoint Presentation</vt:lpstr>
    </vt:vector>
  </TitlesOfParts>
  <Company>Dept. of Conservation &amp; Natural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Evan Corondi</cp:lastModifiedBy>
  <cp:revision>28</cp:revision>
  <cp:lastPrinted>2017-01-25T20:20:20Z</cp:lastPrinted>
  <dcterms:created xsi:type="dcterms:W3CDTF">2017-01-21T19:05:59Z</dcterms:created>
  <dcterms:modified xsi:type="dcterms:W3CDTF">2019-03-21T13:31:13Z</dcterms:modified>
</cp:coreProperties>
</file>